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Source Serif 4 Semi Bold"/>
      <p:regular r:id="rId20"/>
    </p:embeddedFont>
    <p:embeddedFont>
      <p:font typeface="Source Serif 4 Semi Bold"/>
      <p:regular r:id="rId21"/>
    </p:embeddedFont>
    <p:embeddedFont>
      <p:font typeface="Source Serif 4 Semi Bold"/>
      <p:regular r:id="rId22"/>
    </p:embeddedFont>
    <p:embeddedFont>
      <p:font typeface="Source Serif 4 Semi Bold"/>
      <p:regular r:id="rId23"/>
    </p:embeddedFont>
    <p:embeddedFont>
      <p:font typeface="Source Sans 3"/>
      <p:regular r:id="rId24"/>
    </p:embeddedFont>
    <p:embeddedFont>
      <p:font typeface="Source Sans 3"/>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86051" y="618530"/>
            <a:ext cx="7293293" cy="911662"/>
          </a:xfrm>
          <a:prstGeom prst="rect">
            <a:avLst/>
          </a:prstGeom>
          <a:noFill/>
          <a:ln/>
        </p:spPr>
        <p:txBody>
          <a:bodyPr wrap="none" lIns="0" tIns="0" rIns="0" bIns="0" rtlCol="0" anchor="t"/>
          <a:lstStyle/>
          <a:p>
            <a:pPr algn="l" indent="0" marL="0">
              <a:lnSpc>
                <a:spcPts val="7150"/>
              </a:lnSpc>
              <a:buNone/>
            </a:pPr>
            <a:endParaRPr lang="en-US" sz="5700" dirty="0"/>
          </a:p>
        </p:txBody>
      </p:sp>
      <p:sp>
        <p:nvSpPr>
          <p:cNvPr id="3" name="Text 1"/>
          <p:cNvSpPr/>
          <p:nvPr/>
        </p:nvSpPr>
        <p:spPr>
          <a:xfrm>
            <a:off x="786051" y="2091571"/>
            <a:ext cx="7479744" cy="3646646"/>
          </a:xfrm>
          <a:prstGeom prst="rect">
            <a:avLst/>
          </a:prstGeom>
          <a:noFill/>
          <a:ln/>
        </p:spPr>
        <p:txBody>
          <a:bodyPr wrap="square" lIns="0" tIns="0" rIns="0" bIns="0" rtlCol="0" anchor="t"/>
          <a:lstStyle/>
          <a:p>
            <a:pPr algn="l" indent="0" marL="0">
              <a:lnSpc>
                <a:spcPts val="7150"/>
              </a:lnSpc>
              <a:buNone/>
            </a:pPr>
            <a:r>
              <a:rPr lang="en-US" sz="5700" dirty="0">
                <a:solidFill>
                  <a:srgbClr val="000000"/>
                </a:solidFill>
                <a:latin typeface="Source Serif 4 Semi Bold" pitchFamily="34" charset="0"/>
                <a:ea typeface="Source Serif 4 Semi Bold" pitchFamily="34" charset="-122"/>
                <a:cs typeface="Source Serif 4 Semi Bold" pitchFamily="34" charset="-120"/>
              </a:rPr>
              <a:t>A Data-Driven Analysis of the Uber Partner App: </a:t>
            </a:r>
            <a:pPr algn="l" indent="0" marL="0">
              <a:lnSpc>
                <a:spcPts val="7150"/>
              </a:lnSpc>
              <a:buNone/>
            </a:pPr>
            <a:r>
              <a:rPr lang="en-US" sz="5700" b="1" dirty="0">
                <a:solidFill>
                  <a:srgbClr val="000000"/>
                </a:solidFill>
                <a:latin typeface="Source Serif 4 Semi Bold" pitchFamily="34" charset="0"/>
                <a:ea typeface="Source Serif 4 Semi Bold" pitchFamily="34" charset="-122"/>
                <a:cs typeface="Source Serif 4 Semi Bold" pitchFamily="34" charset="-120"/>
              </a:rPr>
              <a:t>A/B Testing</a:t>
            </a:r>
            <a:endParaRPr lang="en-US" sz="5700" dirty="0"/>
          </a:p>
        </p:txBody>
      </p:sp>
      <p:sp>
        <p:nvSpPr>
          <p:cNvPr id="4" name="Text 2"/>
          <p:cNvSpPr/>
          <p:nvPr/>
        </p:nvSpPr>
        <p:spPr>
          <a:xfrm>
            <a:off x="786051" y="5962769"/>
            <a:ext cx="7479744" cy="359450"/>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Source Sans 3" pitchFamily="34" charset="0"/>
                <a:ea typeface="Source Sans 3" pitchFamily="34" charset="-122"/>
                <a:cs typeface="Source Sans 3" pitchFamily="34" charset="-120"/>
              </a:rPr>
              <a:t>by Saubhagya Monal</a:t>
            </a:r>
            <a:endParaRPr lang="en-US" sz="1750" dirty="0"/>
          </a:p>
        </p:txBody>
      </p:sp>
      <p:pic>
        <p:nvPicPr>
          <p:cNvPr id="5" name="Image 0" descr="preencoded.png">    </p:cNvPr>
          <p:cNvPicPr>
            <a:picLocks noChangeAspect="1"/>
          </p:cNvPicPr>
          <p:nvPr/>
        </p:nvPicPr>
        <p:blipFill>
          <a:blip r:embed="rId1"/>
          <a:stretch>
            <a:fillRect/>
          </a:stretch>
        </p:blipFill>
        <p:spPr>
          <a:xfrm>
            <a:off x="9225320" y="2119670"/>
            <a:ext cx="4626531" cy="4626531"/>
          </a:xfrm>
          <a:prstGeom prst="rect">
            <a:avLst/>
          </a:prstGeom>
        </p:spPr>
      </p:pic>
      <p:sp>
        <p:nvSpPr>
          <p:cNvPr id="6" name="Text 3"/>
          <p:cNvSpPr/>
          <p:nvPr/>
        </p:nvSpPr>
        <p:spPr>
          <a:xfrm>
            <a:off x="786051" y="7251502"/>
            <a:ext cx="13058299" cy="359450"/>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Source Sans 3" pitchFamily="34" charset="0"/>
                <a:ea typeface="Source Sans 3" pitchFamily="34" charset="-122"/>
                <a:cs typeface="Source Sans 3" pitchFamily="34" charset="-120"/>
              </a:rPr>
              <a:t>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26683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Data Limitations</a:t>
            </a:r>
            <a:endParaRPr lang="en-US" sz="4400" dirty="0"/>
          </a:p>
        </p:txBody>
      </p:sp>
      <p:sp>
        <p:nvSpPr>
          <p:cNvPr id="3" name="Text 1"/>
          <p:cNvSpPr/>
          <p:nvPr/>
        </p:nvSpPr>
        <p:spPr>
          <a:xfrm>
            <a:off x="837724" y="3329821"/>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Primary Limitation:</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The provided dataset lacks crucial financial information related to driver earnings.</a:t>
            </a:r>
            <a:endParaRPr lang="en-US" sz="1850" dirty="0"/>
          </a:p>
        </p:txBody>
      </p:sp>
      <p:sp>
        <p:nvSpPr>
          <p:cNvPr id="4" name="Text 2"/>
          <p:cNvSpPr/>
          <p:nvPr/>
        </p:nvSpPr>
        <p:spPr>
          <a:xfrm>
            <a:off x="837724" y="3796546"/>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Impact:</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This absence prevented the analysis from addressing key questions regarding:</a:t>
            </a:r>
            <a:endParaRPr lang="en-US" sz="1850" dirty="0"/>
          </a:p>
        </p:txBody>
      </p:sp>
      <p:sp>
        <p:nvSpPr>
          <p:cNvPr id="5" name="Text 3"/>
          <p:cNvSpPr/>
          <p:nvPr/>
        </p:nvSpPr>
        <p:spPr>
          <a:xfrm>
            <a:off x="837724" y="4263271"/>
            <a:ext cx="12954952" cy="383024"/>
          </a:xfrm>
          <a:prstGeom prst="rect">
            <a:avLst/>
          </a:prstGeom>
          <a:noFill/>
          <a:ln/>
        </p:spPr>
        <p:txBody>
          <a:bodyPr wrap="none" lIns="0" tIns="0" rIns="0" bIns="0" rtlCol="0" anchor="t"/>
          <a:lstStyle/>
          <a:p>
            <a:pPr algn="l" lvl="2" marL="1028700" indent="-342900">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The new app's effect on driver earnings.</a:t>
            </a:r>
            <a:endParaRPr lang="en-US" sz="1850" dirty="0"/>
          </a:p>
        </p:txBody>
      </p:sp>
      <p:sp>
        <p:nvSpPr>
          <p:cNvPr id="6" name="Text 4"/>
          <p:cNvSpPr/>
          <p:nvPr/>
        </p:nvSpPr>
        <p:spPr>
          <a:xfrm>
            <a:off x="837724" y="4729996"/>
            <a:ext cx="12954952" cy="383024"/>
          </a:xfrm>
          <a:prstGeom prst="rect">
            <a:avLst/>
          </a:prstGeom>
          <a:noFill/>
          <a:ln/>
        </p:spPr>
        <p:txBody>
          <a:bodyPr wrap="none" lIns="0" tIns="0" rIns="0" bIns="0" rtlCol="0" anchor="t"/>
          <a:lstStyle/>
          <a:p>
            <a:pPr algn="l" lvl="2" marL="1028700" indent="-342900">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The correlation of demographic factors (e.g., city type, vehicle model) with earnings rates.</a:t>
            </a:r>
            <a:endParaRPr lang="en-US" sz="1850" dirty="0"/>
          </a:p>
        </p:txBody>
      </p:sp>
      <p:sp>
        <p:nvSpPr>
          <p:cNvPr id="7" name="Text 5"/>
          <p:cNvSpPr/>
          <p:nvPr/>
        </p:nvSpPr>
        <p:spPr>
          <a:xfrm>
            <a:off x="837724" y="5196721"/>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Recommendation:</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To enable a complete business impact assessment in future studies, the collection of earnings data is essential.</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692235"/>
            <a:ext cx="12228076"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Final Recommendation and Strategic Actions</a:t>
            </a:r>
            <a:endParaRPr lang="en-US" sz="4400" dirty="0"/>
          </a:p>
        </p:txBody>
      </p:sp>
      <p:sp>
        <p:nvSpPr>
          <p:cNvPr id="3" name="Text 1"/>
          <p:cNvSpPr/>
          <p:nvPr/>
        </p:nvSpPr>
        <p:spPr>
          <a:xfrm>
            <a:off x="837724" y="2755225"/>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Recommendation:</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Based on the results, a full-scale implementation of the new app design is </a:t>
            </a:r>
            <a:pPr algn="l" indent="0" marL="0">
              <a:lnSpc>
                <a:spcPts val="3000"/>
              </a:lnSpc>
              <a:buNone/>
            </a:pPr>
            <a:r>
              <a:rPr lang="en-US" sz="1850" b="1" dirty="0">
                <a:solidFill>
                  <a:srgbClr val="272525"/>
                </a:solidFill>
                <a:latin typeface="Source Sans 3" pitchFamily="34" charset="0"/>
                <a:ea typeface="Source Sans 3" pitchFamily="34" charset="-122"/>
                <a:cs typeface="Source Sans 3" pitchFamily="34" charset="-120"/>
              </a:rPr>
              <a:t>not recommended</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at this time. The lack of a statistically significant uplift in the primary success metric does not justify the associated costs and risks.</a:t>
            </a:r>
            <a:endParaRPr lang="en-US" sz="1850" dirty="0"/>
          </a:p>
        </p:txBody>
      </p:sp>
      <p:sp>
        <p:nvSpPr>
          <p:cNvPr id="4" name="Text 2"/>
          <p:cNvSpPr/>
          <p:nvPr/>
        </p:nvSpPr>
        <p:spPr>
          <a:xfrm>
            <a:off x="837724" y="360497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Suggested Next Steps:</a:t>
            </a:r>
            <a:endParaRPr lang="en-US" sz="1850" dirty="0"/>
          </a:p>
        </p:txBody>
      </p:sp>
      <p:sp>
        <p:nvSpPr>
          <p:cNvPr id="5" name="Text 3"/>
          <p:cNvSpPr/>
          <p:nvPr/>
        </p:nvSpPr>
        <p:spPr>
          <a:xfrm>
            <a:off x="837724" y="4071699"/>
            <a:ext cx="12954952" cy="766048"/>
          </a:xfrm>
          <a:prstGeom prst="rect">
            <a:avLst/>
          </a:prstGeom>
          <a:noFill/>
          <a:ln/>
        </p:spPr>
        <p:txBody>
          <a:bodyPr wrap="square" lIns="0" tIns="0" rIns="0" bIns="0" rtlCol="0" anchor="t"/>
          <a:lstStyle/>
          <a:p>
            <a:pPr algn="l" lvl="2" marL="1028700" indent="-342900">
              <a:lnSpc>
                <a:spcPts val="3000"/>
              </a:lnSpc>
              <a:buSzPct val="100000"/>
              <a:buFont typeface="+mj-lt"/>
              <a:buAutoNum type="arabicPeriod" startAt="1"/>
            </a:pPr>
            <a:r>
              <a:rPr lang="en-US" sz="1850" b="1" dirty="0">
                <a:solidFill>
                  <a:srgbClr val="272525"/>
                </a:solidFill>
                <a:latin typeface="Source Sans 3" pitchFamily="34" charset="0"/>
                <a:ea typeface="Source Sans 3" pitchFamily="34" charset="-122"/>
                <a:cs typeface="Source Sans 3" pitchFamily="34" charset="-120"/>
              </a:rPr>
              <a:t>Iterate and Test:</a:t>
            </a:r>
            <a:pPr algn="l" lvl="2"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Gather qualitative feedback from drivers to refine the new app and consider a new A/B test with a refined version.</a:t>
            </a:r>
            <a:endParaRPr lang="en-US" sz="1850" dirty="0"/>
          </a:p>
        </p:txBody>
      </p:sp>
      <p:sp>
        <p:nvSpPr>
          <p:cNvPr id="6" name="Text 4"/>
          <p:cNvSpPr/>
          <p:nvPr/>
        </p:nvSpPr>
        <p:spPr>
          <a:xfrm>
            <a:off x="837724" y="4921448"/>
            <a:ext cx="12954952" cy="766048"/>
          </a:xfrm>
          <a:prstGeom prst="rect">
            <a:avLst/>
          </a:prstGeom>
          <a:noFill/>
          <a:ln/>
        </p:spPr>
        <p:txBody>
          <a:bodyPr wrap="square" lIns="0" tIns="0" rIns="0" bIns="0" rtlCol="0" anchor="t"/>
          <a:lstStyle/>
          <a:p>
            <a:pPr algn="l" lvl="2" marL="1028700" indent="-342900">
              <a:lnSpc>
                <a:spcPts val="3000"/>
              </a:lnSpc>
              <a:buSzPct val="100000"/>
              <a:buFont typeface="+mj-lt"/>
              <a:buAutoNum type="arabicPeriod" startAt="2"/>
            </a:pPr>
            <a:r>
              <a:rPr lang="en-US" sz="1850" b="1" dirty="0">
                <a:solidFill>
                  <a:srgbClr val="272525"/>
                </a:solidFill>
                <a:latin typeface="Source Sans 3" pitchFamily="34" charset="0"/>
                <a:ea typeface="Source Sans 3" pitchFamily="34" charset="-122"/>
                <a:cs typeface="Source Sans 3" pitchFamily="34" charset="-120"/>
              </a:rPr>
              <a:t>Optimize High-Value Channels:</a:t>
            </a:r>
            <a:pPr algn="l" lvl="2"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Strategically invest in and expand the referral program, given its proven effectiveness in driver activation.</a:t>
            </a:r>
            <a:endParaRPr lang="en-US" sz="1850" dirty="0"/>
          </a:p>
        </p:txBody>
      </p:sp>
      <p:sp>
        <p:nvSpPr>
          <p:cNvPr id="7" name="Text 5"/>
          <p:cNvSpPr/>
          <p:nvPr/>
        </p:nvSpPr>
        <p:spPr>
          <a:xfrm>
            <a:off x="837724" y="5771198"/>
            <a:ext cx="12954952" cy="766048"/>
          </a:xfrm>
          <a:prstGeom prst="rect">
            <a:avLst/>
          </a:prstGeom>
          <a:noFill/>
          <a:ln/>
        </p:spPr>
        <p:txBody>
          <a:bodyPr wrap="square" lIns="0" tIns="0" rIns="0" bIns="0" rtlCol="0" anchor="t"/>
          <a:lstStyle/>
          <a:p>
            <a:pPr algn="l" lvl="2" marL="1028700" indent="-342900">
              <a:lnSpc>
                <a:spcPts val="3000"/>
              </a:lnSpc>
              <a:buSzPct val="100000"/>
              <a:buFont typeface="+mj-lt"/>
              <a:buAutoNum type="arabicPeriod" startAt="3"/>
            </a:pPr>
            <a:r>
              <a:rPr lang="en-US" sz="1850" b="1" dirty="0">
                <a:solidFill>
                  <a:srgbClr val="272525"/>
                </a:solidFill>
                <a:latin typeface="Source Sans 3" pitchFamily="34" charset="0"/>
                <a:ea typeface="Source Sans 3" pitchFamily="34" charset="-122"/>
                <a:cs typeface="Source Sans 3" pitchFamily="34" charset="-120"/>
              </a:rPr>
              <a:t>Enhance Future Data Collection:</a:t>
            </a:r>
            <a:pPr algn="l" lvl="2"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Ensure future experiments track key financial metrics and a wider range of demographic data to enable a more robust analysis.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117759"/>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Conclusion</a:t>
            </a:r>
            <a:endParaRPr lang="en-US" sz="4400" dirty="0"/>
          </a:p>
        </p:txBody>
      </p:sp>
      <p:sp>
        <p:nvSpPr>
          <p:cNvPr id="3" name="Text 1"/>
          <p:cNvSpPr/>
          <p:nvPr/>
        </p:nvSpPr>
        <p:spPr>
          <a:xfrm>
            <a:off x="837724" y="2180749"/>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A/B Test:</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The new app design did not significantly impact driver activation, with the control group (11.31%) and treatment group (11.14%) showing statistically similar first ride completion rates (p-value = 0.5168).</a:t>
            </a:r>
            <a:endParaRPr lang="en-US" sz="1850" dirty="0"/>
          </a:p>
        </p:txBody>
      </p:sp>
      <p:sp>
        <p:nvSpPr>
          <p:cNvPr id="4" name="Text 2"/>
          <p:cNvSpPr/>
          <p:nvPr/>
        </p:nvSpPr>
        <p:spPr>
          <a:xfrm>
            <a:off x="837724" y="3030498"/>
            <a:ext cx="12954952" cy="1149072"/>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Recruitment Channels:</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Driver activation is strongly correlated with the signup channel. The Referral channel was the most effective, with a 19.89% completion rate, significantly higher than Organic (9.01%) and Paid (6.19%) channels (p-value = 0.0000).</a:t>
            </a:r>
            <a:endParaRPr lang="en-US" sz="1850" dirty="0"/>
          </a:p>
        </p:txBody>
      </p:sp>
      <p:sp>
        <p:nvSpPr>
          <p:cNvPr id="5" name="Text 3"/>
          <p:cNvSpPr/>
          <p:nvPr/>
        </p:nvSpPr>
        <p:spPr>
          <a:xfrm>
            <a:off x="837724" y="4263271"/>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Onboarding Efficiency:</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A statistically significant negative correlation (-0.3565) exists between the time taken for a background check and the time taken to add a vehicle (p-value = 0.0000).</a:t>
            </a:r>
            <a:endParaRPr lang="en-US" sz="1850" dirty="0"/>
          </a:p>
        </p:txBody>
      </p:sp>
      <p:sp>
        <p:nvSpPr>
          <p:cNvPr id="6" name="Text 4"/>
          <p:cNvSpPr/>
          <p:nvPr/>
        </p:nvSpPr>
        <p:spPr>
          <a:xfrm>
            <a:off x="837724" y="5113020"/>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Vehicle Demographics:</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The average vehicle age for active drivers varies significantly by city. Wrouver has the newest vehicles (mean age of 3.83 years), while Berton has the oldest (mean age of 4.90 years) (p-value = 0.0000).</a:t>
            </a:r>
            <a:endParaRPr lang="en-US" sz="1850" dirty="0"/>
          </a:p>
        </p:txBody>
      </p:sp>
      <p:sp>
        <p:nvSpPr>
          <p:cNvPr id="7" name="Text 5"/>
          <p:cNvSpPr/>
          <p:nvPr/>
        </p:nvSpPr>
        <p:spPr>
          <a:xfrm>
            <a:off x="837724" y="5962769"/>
            <a:ext cx="12954952" cy="1149072"/>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Strategic Recommendation:</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Given the lack of a measurable uplift, a full-scale rollout of the new app is not recommended. Instead, focus should be on optimizing the high-performing Referral channel and addressing potential friction points in the onboarding funnel identified by the correlation analysis.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065621"/>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Reference</a:t>
            </a:r>
            <a:endParaRPr lang="en-US" sz="4400" dirty="0"/>
          </a:p>
        </p:txBody>
      </p:sp>
      <p:sp>
        <p:nvSpPr>
          <p:cNvPr id="4" name="Text 1"/>
          <p:cNvSpPr/>
          <p:nvPr/>
        </p:nvSpPr>
        <p:spPr>
          <a:xfrm>
            <a:off x="837724" y="4128611"/>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Data Used: Newton School</a:t>
            </a:r>
            <a:endParaRPr lang="en-US" sz="1850" dirty="0"/>
          </a:p>
        </p:txBody>
      </p:sp>
      <p:sp>
        <p:nvSpPr>
          <p:cNvPr id="5" name="Text 2"/>
          <p:cNvSpPr/>
          <p:nvPr/>
        </p:nvSpPr>
        <p:spPr>
          <a:xfrm>
            <a:off x="837724" y="4780836"/>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Applications Used: Google Colab, MS Word, MS PowerPoint</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622709"/>
            <a:ext cx="1101221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Objective: Assessing the Redesigned App</a:t>
            </a:r>
            <a:endParaRPr lang="en-US" sz="4400" dirty="0"/>
          </a:p>
        </p:txBody>
      </p:sp>
      <p:sp>
        <p:nvSpPr>
          <p:cNvPr id="3" name="Text 1"/>
          <p:cNvSpPr/>
          <p:nvPr/>
        </p:nvSpPr>
        <p:spPr>
          <a:xfrm>
            <a:off x="837724" y="3805476"/>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Uber has launched a redesigned partner app aimed at expanding its utility beyond a simple driving tool. The new version integrates enhanced features such as detailed earnings information, driver ratings, and a unified communication platform.</a:t>
            </a:r>
            <a:endParaRPr lang="en-US" sz="1850" dirty="0"/>
          </a:p>
        </p:txBody>
      </p:sp>
      <p:sp>
        <p:nvSpPr>
          <p:cNvPr id="4" name="Text 2"/>
          <p:cNvSpPr/>
          <p:nvPr/>
        </p:nvSpPr>
        <p:spPr>
          <a:xfrm>
            <a:off x="837724" y="4840724"/>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primary goal of this analysis is to evaluate the effectiveness of the redesigned app in converting new sign-ups into active drivers. This is achieved through a controlled A/B test.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6146" y="468392"/>
            <a:ext cx="9741813" cy="501015"/>
          </a:xfrm>
          <a:prstGeom prst="rect">
            <a:avLst/>
          </a:prstGeom>
          <a:noFill/>
          <a:ln/>
        </p:spPr>
        <p:txBody>
          <a:bodyPr wrap="none" lIns="0" tIns="0" rIns="0" bIns="0" rtlCol="0" anchor="t"/>
          <a:lstStyle/>
          <a:p>
            <a:pPr algn="l" indent="0" marL="0">
              <a:lnSpc>
                <a:spcPts val="3900"/>
              </a:lnSpc>
              <a:buNone/>
            </a:pPr>
            <a:r>
              <a:rPr lang="en-US" sz="3150" dirty="0">
                <a:solidFill>
                  <a:srgbClr val="000000"/>
                </a:solidFill>
                <a:latin typeface="Source Serif 4 Semi Bold" pitchFamily="34" charset="0"/>
                <a:ea typeface="Source Serif 4 Semi Bold" pitchFamily="34" charset="-122"/>
                <a:cs typeface="Source Serif 4 Semi Bold" pitchFamily="34" charset="-120"/>
              </a:rPr>
              <a:t>A/B Test Methodology and Performance Indicators</a:t>
            </a:r>
            <a:endParaRPr lang="en-US" sz="3150" dirty="0"/>
          </a:p>
        </p:txBody>
      </p:sp>
      <p:sp>
        <p:nvSpPr>
          <p:cNvPr id="3" name="Text 1"/>
          <p:cNvSpPr/>
          <p:nvPr/>
        </p:nvSpPr>
        <p:spPr>
          <a:xfrm>
            <a:off x="596146" y="1378148"/>
            <a:ext cx="6788348" cy="545068"/>
          </a:xfrm>
          <a:prstGeom prst="rect">
            <a:avLst/>
          </a:prstGeom>
          <a:noFill/>
          <a:ln/>
        </p:spPr>
        <p:txBody>
          <a:bodyPr wrap="square" lIns="0" tIns="0" rIns="0" bIns="0" rtlCol="0" anchor="t"/>
          <a:lstStyle/>
          <a:p>
            <a:pPr algn="l" indent="0" marL="0">
              <a:lnSpc>
                <a:spcPts val="2100"/>
              </a:lnSpc>
              <a:buNone/>
            </a:pPr>
            <a:r>
              <a:rPr lang="en-US" sz="1300" b="1" dirty="0">
                <a:solidFill>
                  <a:srgbClr val="272525"/>
                </a:solidFill>
                <a:latin typeface="Source Sans 3" pitchFamily="34" charset="0"/>
                <a:ea typeface="Source Sans 3" pitchFamily="34" charset="-122"/>
                <a:cs typeface="Source Sans 3" pitchFamily="34" charset="-120"/>
              </a:rPr>
              <a:t>1.  Experiment Structure:</a:t>
            </a:r>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 A randomized A/B test was implemented to ensure a rigorous comparison.</a:t>
            </a:r>
            <a:endParaRPr lang="en-US" sz="1300" dirty="0"/>
          </a:p>
        </p:txBody>
      </p:sp>
      <p:sp>
        <p:nvSpPr>
          <p:cNvPr id="4" name="Text 2"/>
          <p:cNvSpPr/>
          <p:nvPr/>
        </p:nvSpPr>
        <p:spPr>
          <a:xfrm>
            <a:off x="596146" y="2076450"/>
            <a:ext cx="6788348" cy="272534"/>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Control Group (50%):</a:t>
            </a:r>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 Utilized the original app version.</a:t>
            </a:r>
            <a:endParaRPr lang="en-US" sz="1300" dirty="0"/>
          </a:p>
        </p:txBody>
      </p:sp>
      <p:sp>
        <p:nvSpPr>
          <p:cNvPr id="5" name="Text 3"/>
          <p:cNvSpPr/>
          <p:nvPr/>
        </p:nvSpPr>
        <p:spPr>
          <a:xfrm>
            <a:off x="596146" y="2408515"/>
            <a:ext cx="6788348" cy="272534"/>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Treatment Group (50%):</a:t>
            </a:r>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 Was exposed to the redesigned app.</a:t>
            </a:r>
            <a:endParaRPr lang="en-US" sz="1300" dirty="0"/>
          </a:p>
        </p:txBody>
      </p:sp>
      <p:sp>
        <p:nvSpPr>
          <p:cNvPr id="6" name="Text 4"/>
          <p:cNvSpPr/>
          <p:nvPr/>
        </p:nvSpPr>
        <p:spPr>
          <a:xfrm>
            <a:off x="596146" y="2834283"/>
            <a:ext cx="6788348" cy="272534"/>
          </a:xfrm>
          <a:prstGeom prst="rect">
            <a:avLst/>
          </a:prstGeom>
          <a:noFill/>
          <a:ln/>
        </p:spPr>
        <p:txBody>
          <a:bodyPr wrap="none" lIns="0" tIns="0" rIns="0" bIns="0" rtlCol="0" anchor="t"/>
          <a:lstStyle/>
          <a:p>
            <a:pPr algn="l" indent="0" marL="0">
              <a:lnSpc>
                <a:spcPts val="2100"/>
              </a:lnSpc>
              <a:buNone/>
            </a:pPr>
            <a:r>
              <a:rPr lang="en-US" sz="1300" b="1" dirty="0">
                <a:solidFill>
                  <a:srgbClr val="272525"/>
                </a:solidFill>
                <a:latin typeface="Source Sans 3" pitchFamily="34" charset="0"/>
                <a:ea typeface="Source Sans 3" pitchFamily="34" charset="-122"/>
                <a:cs typeface="Source Sans 3" pitchFamily="34" charset="-120"/>
              </a:rPr>
              <a:t>2. Primary Success Metric:</a:t>
            </a:r>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 </a:t>
            </a:r>
            <a:pPr algn="l" indent="0" marL="0">
              <a:lnSpc>
                <a:spcPts val="2100"/>
              </a:lnSpc>
              <a:buNone/>
            </a:pPr>
            <a:r>
              <a:rPr lang="en-US" sz="1300" b="1" dirty="0">
                <a:solidFill>
                  <a:srgbClr val="272525"/>
                </a:solidFill>
                <a:latin typeface="Source Sans 3" pitchFamily="34" charset="0"/>
                <a:ea typeface="Source Sans 3" pitchFamily="34" charset="-122"/>
                <a:cs typeface="Source Sans 3" pitchFamily="34" charset="-120"/>
              </a:rPr>
              <a:t>First Ride Completion Rate</a:t>
            </a:r>
            <a:endParaRPr lang="en-US" sz="1300" dirty="0"/>
          </a:p>
        </p:txBody>
      </p:sp>
      <p:sp>
        <p:nvSpPr>
          <p:cNvPr id="7" name="Text 5"/>
          <p:cNvSpPr/>
          <p:nvPr/>
        </p:nvSpPr>
        <p:spPr>
          <a:xfrm>
            <a:off x="596146" y="3260050"/>
            <a:ext cx="6788348" cy="272534"/>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Definition:</a:t>
            </a:r>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 The percentage of new sign-ups who successfully complete their first paid ride.</a:t>
            </a:r>
            <a:endParaRPr lang="en-US" sz="1300" dirty="0"/>
          </a:p>
        </p:txBody>
      </p:sp>
      <p:sp>
        <p:nvSpPr>
          <p:cNvPr id="8" name="Text 6"/>
          <p:cNvSpPr/>
          <p:nvPr/>
        </p:nvSpPr>
        <p:spPr>
          <a:xfrm>
            <a:off x="596146" y="3592116"/>
            <a:ext cx="6788348" cy="817602"/>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Justification:</a:t>
            </a:r>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 This metric serves as the most direct and crucial indicator of a successful driver activation. It is a foundational step for all future driver value and serves as a strong predictor of long-term engagement.</a:t>
            </a:r>
            <a:endParaRPr lang="en-US" sz="1300" dirty="0"/>
          </a:p>
        </p:txBody>
      </p:sp>
      <p:sp>
        <p:nvSpPr>
          <p:cNvPr id="9" name="Text 7"/>
          <p:cNvSpPr/>
          <p:nvPr/>
        </p:nvSpPr>
        <p:spPr>
          <a:xfrm>
            <a:off x="596146" y="4562951"/>
            <a:ext cx="6788348" cy="545068"/>
          </a:xfrm>
          <a:prstGeom prst="rect">
            <a:avLst/>
          </a:prstGeom>
          <a:noFill/>
          <a:ln/>
        </p:spPr>
        <p:txBody>
          <a:bodyPr wrap="square" lIns="0" tIns="0" rIns="0" bIns="0" rtlCol="0" anchor="t"/>
          <a:lstStyle/>
          <a:p>
            <a:pPr algn="l" indent="0" marL="0">
              <a:lnSpc>
                <a:spcPts val="2100"/>
              </a:lnSpc>
              <a:buNone/>
            </a:pPr>
            <a:r>
              <a:rPr lang="en-US" sz="1300" b="1" dirty="0">
                <a:solidFill>
                  <a:srgbClr val="272525"/>
                </a:solidFill>
                <a:latin typeface="Source Sans 3" pitchFamily="34" charset="0"/>
                <a:ea typeface="Source Sans 3" pitchFamily="34" charset="-122"/>
                <a:cs typeface="Source Sans 3" pitchFamily="34" charset="-120"/>
              </a:rPr>
              <a:t>3. Secondary Metrics:</a:t>
            </a:r>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 To provide a comprehensive view, the following secondary metrics were also considered:</a:t>
            </a:r>
            <a:endParaRPr lang="en-US" sz="1300" dirty="0"/>
          </a:p>
        </p:txBody>
      </p:sp>
      <p:sp>
        <p:nvSpPr>
          <p:cNvPr id="10" name="Text 8"/>
          <p:cNvSpPr/>
          <p:nvPr/>
        </p:nvSpPr>
        <p:spPr>
          <a:xfrm>
            <a:off x="596146" y="5261253"/>
            <a:ext cx="6788348" cy="272534"/>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Time to First Ride Completion:</a:t>
            </a:r>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 Evaluates the efficiency of the onboarding process.</a:t>
            </a:r>
            <a:endParaRPr lang="en-US" sz="1300" dirty="0"/>
          </a:p>
        </p:txBody>
      </p:sp>
      <p:sp>
        <p:nvSpPr>
          <p:cNvPr id="11" name="Text 9"/>
          <p:cNvSpPr/>
          <p:nvPr/>
        </p:nvSpPr>
        <p:spPr>
          <a:xfrm>
            <a:off x="596146" y="5593318"/>
            <a:ext cx="6788348" cy="545068"/>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Driver Conversion Rate at Key Onboarding Stages:</a:t>
            </a:r>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 Identifies potential bottlenecks within the signup funnel.</a:t>
            </a:r>
            <a:endParaRPr lang="en-US" sz="1300" dirty="0"/>
          </a:p>
        </p:txBody>
      </p:sp>
      <p:sp>
        <p:nvSpPr>
          <p:cNvPr id="12" name="Text 10"/>
          <p:cNvSpPr/>
          <p:nvPr/>
        </p:nvSpPr>
        <p:spPr>
          <a:xfrm>
            <a:off x="7807643" y="1378148"/>
            <a:ext cx="6234113" cy="272534"/>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13" name="Image 0" descr="preencoded.png">    </p:cNvPr>
          <p:cNvPicPr>
            <a:picLocks noChangeAspect="1"/>
          </p:cNvPicPr>
          <p:nvPr/>
        </p:nvPicPr>
        <p:blipFill>
          <a:blip r:embed="rId1"/>
          <a:stretch>
            <a:fillRect/>
          </a:stretch>
        </p:blipFill>
        <p:spPr>
          <a:xfrm>
            <a:off x="7807643" y="1842254"/>
            <a:ext cx="5986224" cy="4216003"/>
          </a:xfrm>
          <a:prstGeom prst="rect">
            <a:avLst/>
          </a:prstGeom>
        </p:spPr>
      </p:pic>
      <p:pic>
        <p:nvPicPr>
          <p:cNvPr id="14" name="Image 1" descr="preencoded.png">    </p:cNvPr>
          <p:cNvPicPr>
            <a:picLocks noChangeAspect="1"/>
          </p:cNvPicPr>
          <p:nvPr/>
        </p:nvPicPr>
        <p:blipFill>
          <a:blip r:embed="rId2"/>
          <a:stretch>
            <a:fillRect/>
          </a:stretch>
        </p:blipFill>
        <p:spPr>
          <a:xfrm>
            <a:off x="7807643" y="6249829"/>
            <a:ext cx="4205526" cy="1118592"/>
          </a:xfrm>
          <a:prstGeom prst="rect">
            <a:avLst/>
          </a:prstGeom>
        </p:spPr>
      </p:pic>
      <p:sp>
        <p:nvSpPr>
          <p:cNvPr id="15" name="Text 11"/>
          <p:cNvSpPr/>
          <p:nvPr/>
        </p:nvSpPr>
        <p:spPr>
          <a:xfrm>
            <a:off x="596146" y="7751564"/>
            <a:ext cx="13438108" cy="272534"/>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872133"/>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About Uber </a:t>
            </a:r>
            <a:endParaRPr lang="en-US" sz="4400" dirty="0"/>
          </a:p>
        </p:txBody>
      </p:sp>
      <p:sp>
        <p:nvSpPr>
          <p:cNvPr id="3" name="Text 1"/>
          <p:cNvSpPr/>
          <p:nvPr/>
        </p:nvSpPr>
        <p:spPr>
          <a:xfrm>
            <a:off x="837724" y="1935123"/>
            <a:ext cx="3379470" cy="422315"/>
          </a:xfrm>
          <a:prstGeom prst="rect">
            <a:avLst/>
          </a:prstGeom>
          <a:noFill/>
          <a:ln/>
        </p:spPr>
        <p:txBody>
          <a:bodyPr wrap="none" lIns="0" tIns="0" rIns="0" bIns="0" rtlCol="0" anchor="t"/>
          <a:lstStyle/>
          <a:p>
            <a:pPr algn="l" indent="0" marL="0">
              <a:lnSpc>
                <a:spcPts val="3300"/>
              </a:lnSpc>
              <a:buNone/>
            </a:pPr>
            <a:r>
              <a:rPr lang="en-US" sz="2650" dirty="0">
                <a:solidFill>
                  <a:srgbClr val="000000"/>
                </a:solidFill>
                <a:latin typeface="Source Serif 4 Semi Bold" pitchFamily="34" charset="0"/>
                <a:ea typeface="Source Serif 4 Semi Bold" pitchFamily="34" charset="-122"/>
                <a:cs typeface="Source Serif 4 Semi Bold" pitchFamily="34" charset="-120"/>
              </a:rPr>
              <a:t>The Company: Uber</a:t>
            </a:r>
            <a:endParaRPr lang="en-US" sz="2650" dirty="0"/>
          </a:p>
        </p:txBody>
      </p:sp>
      <p:sp>
        <p:nvSpPr>
          <p:cNvPr id="4" name="Text 2"/>
          <p:cNvSpPr/>
          <p:nvPr/>
        </p:nvSpPr>
        <p:spPr>
          <a:xfrm>
            <a:off x="837724" y="2716411"/>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Uber is a global technology company best known for its ride-hailing app, which connects riders with drivers. The company's business model is centered on a platform that facilitates transportation and, more recently, food delivery (Uber Eats) and other services.</a:t>
            </a:r>
            <a:endParaRPr lang="en-US" sz="1850" dirty="0"/>
          </a:p>
        </p:txBody>
      </p:sp>
      <p:sp>
        <p:nvSpPr>
          <p:cNvPr id="5" name="Text 3"/>
          <p:cNvSpPr/>
          <p:nvPr/>
        </p:nvSpPr>
        <p:spPr>
          <a:xfrm>
            <a:off x="837724" y="4224457"/>
            <a:ext cx="3571280" cy="422315"/>
          </a:xfrm>
          <a:prstGeom prst="rect">
            <a:avLst/>
          </a:prstGeom>
          <a:noFill/>
          <a:ln/>
        </p:spPr>
        <p:txBody>
          <a:bodyPr wrap="none" lIns="0" tIns="0" rIns="0" bIns="0" rtlCol="0" anchor="t"/>
          <a:lstStyle/>
          <a:p>
            <a:pPr algn="l" indent="0" marL="0">
              <a:lnSpc>
                <a:spcPts val="3300"/>
              </a:lnSpc>
              <a:buNone/>
            </a:pPr>
            <a:r>
              <a:rPr lang="en-US" sz="2650" dirty="0">
                <a:solidFill>
                  <a:srgbClr val="000000"/>
                </a:solidFill>
                <a:latin typeface="Source Serif 4 Semi Bold" pitchFamily="34" charset="0"/>
                <a:ea typeface="Source Serif 4 Semi Bold" pitchFamily="34" charset="-122"/>
                <a:cs typeface="Source Serif 4 Semi Bold" pitchFamily="34" charset="-120"/>
              </a:rPr>
              <a:t>The Uber Partner App</a:t>
            </a:r>
            <a:endParaRPr lang="en-US" sz="2650" dirty="0"/>
          </a:p>
        </p:txBody>
      </p:sp>
      <p:sp>
        <p:nvSpPr>
          <p:cNvPr id="6" name="Text 4"/>
          <p:cNvSpPr/>
          <p:nvPr/>
        </p:nvSpPr>
        <p:spPr>
          <a:xfrm>
            <a:off x="837724" y="5005745"/>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 Uber Partner app is a crucial component of this business model. It is the primary tool used by drivers to:</a:t>
            </a:r>
            <a:endParaRPr lang="en-US" sz="1850" dirty="0"/>
          </a:p>
        </p:txBody>
      </p:sp>
      <p:sp>
        <p:nvSpPr>
          <p:cNvPr id="7" name="Text 5"/>
          <p:cNvSpPr/>
          <p:nvPr/>
        </p:nvSpPr>
        <p:spPr>
          <a:xfrm>
            <a:off x="837724" y="5657969"/>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Sign Up and Onboard:</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The initial process for new drivers to register, complete background checks, and add their vehicle information.</a:t>
            </a:r>
            <a:endParaRPr lang="en-US" sz="1850" dirty="0"/>
          </a:p>
        </p:txBody>
      </p:sp>
      <p:sp>
        <p:nvSpPr>
          <p:cNvPr id="8" name="Text 6"/>
          <p:cNvSpPr/>
          <p:nvPr/>
        </p:nvSpPr>
        <p:spPr>
          <a:xfrm>
            <a:off x="837724" y="650771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Find and Accept Rides:</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The core functionality for drivers to find, accept, and complete trip requests.</a:t>
            </a:r>
            <a:endParaRPr lang="en-US" sz="1850" dirty="0"/>
          </a:p>
        </p:txBody>
      </p:sp>
      <p:sp>
        <p:nvSpPr>
          <p:cNvPr id="9" name="Text 7"/>
          <p:cNvSpPr/>
          <p:nvPr/>
        </p:nvSpPr>
        <p:spPr>
          <a:xfrm>
            <a:off x="837724" y="697444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Manage Earnings and Logistics:</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A platform for drivers to track their income, manage their schedule, and receive support.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2341" y="496848"/>
            <a:ext cx="8054697" cy="531376"/>
          </a:xfrm>
          <a:prstGeom prst="rect">
            <a:avLst/>
          </a:prstGeom>
          <a:noFill/>
          <a:ln/>
        </p:spPr>
        <p:txBody>
          <a:bodyPr wrap="none" lIns="0" tIns="0" rIns="0" bIns="0" rtlCol="0" anchor="t"/>
          <a:lstStyle/>
          <a:p>
            <a:pPr algn="l" indent="0" marL="0">
              <a:lnSpc>
                <a:spcPts val="4150"/>
              </a:lnSpc>
              <a:buNone/>
            </a:pPr>
            <a:r>
              <a:rPr lang="en-US" sz="3300" dirty="0">
                <a:solidFill>
                  <a:srgbClr val="000000"/>
                </a:solidFill>
                <a:latin typeface="Source Serif 4 Semi Bold" pitchFamily="34" charset="0"/>
                <a:ea typeface="Source Serif 4 Semi Bold" pitchFamily="34" charset="-122"/>
                <a:cs typeface="Source Serif 4 Semi Bold" pitchFamily="34" charset="-120"/>
              </a:rPr>
              <a:t>Data Cleaning and Exploratory Insights</a:t>
            </a:r>
            <a:endParaRPr lang="en-US" sz="3300" dirty="0"/>
          </a:p>
        </p:txBody>
      </p:sp>
      <p:sp>
        <p:nvSpPr>
          <p:cNvPr id="3" name="Text 1"/>
          <p:cNvSpPr/>
          <p:nvPr/>
        </p:nvSpPr>
        <p:spPr>
          <a:xfrm>
            <a:off x="632341" y="1461730"/>
            <a:ext cx="7566898" cy="296585"/>
          </a:xfrm>
          <a:prstGeom prst="rect">
            <a:avLst/>
          </a:prstGeom>
          <a:noFill/>
          <a:ln/>
        </p:spPr>
        <p:txBody>
          <a:bodyPr wrap="none" lIns="0" tIns="0" rIns="0" bIns="0" rtlCol="0" anchor="t"/>
          <a:lstStyle/>
          <a:p>
            <a:pPr algn="l" indent="0" marL="0">
              <a:lnSpc>
                <a:spcPts val="2250"/>
              </a:lnSpc>
              <a:buNone/>
            </a:pPr>
            <a:r>
              <a:rPr lang="en-US" sz="1400" b="1" dirty="0">
                <a:solidFill>
                  <a:srgbClr val="272525"/>
                </a:solidFill>
                <a:latin typeface="Source Sans 3" pitchFamily="34" charset="0"/>
                <a:ea typeface="Source Sans 3" pitchFamily="34" charset="-122"/>
                <a:cs typeface="Source Sans 3" pitchFamily="34" charset="-120"/>
              </a:rPr>
              <a:t>Data Source:</a:t>
            </a:r>
            <a:pPr algn="l" indent="0" marL="0">
              <a:lnSpc>
                <a:spcPts val="2250"/>
              </a:lnSpc>
              <a:buNone/>
            </a:pPr>
            <a:r>
              <a:rPr lang="en-US" sz="1400" dirty="0">
                <a:solidFill>
                  <a:srgbClr val="272525"/>
                </a:solidFill>
                <a:latin typeface="Source Sans 3" pitchFamily="34" charset="0"/>
                <a:ea typeface="Source Sans 3" pitchFamily="34" charset="-122"/>
                <a:cs typeface="Source Sans 3" pitchFamily="34" charset="-120"/>
              </a:rPr>
              <a:t> The analysis utilized the provided </a:t>
            </a:r>
            <a:pPr algn="l" indent="0" marL="0">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Uber A_B testing</a:t>
            </a:r>
            <a:pPr algn="l" indent="0" marL="0">
              <a:lnSpc>
                <a:spcPts val="2250"/>
              </a:lnSpc>
              <a:buNone/>
            </a:pPr>
            <a:r>
              <a:rPr lang="en-US" sz="1400" dirty="0">
                <a:solidFill>
                  <a:srgbClr val="272525"/>
                </a:solidFill>
                <a:latin typeface="Source Sans 3" pitchFamily="34" charset="0"/>
                <a:ea typeface="Source Sans 3" pitchFamily="34" charset="-122"/>
                <a:cs typeface="Source Sans 3" pitchFamily="34" charset="-120"/>
              </a:rPr>
              <a:t> dataset.</a:t>
            </a:r>
            <a:endParaRPr lang="en-US" sz="1400" dirty="0"/>
          </a:p>
        </p:txBody>
      </p:sp>
      <p:sp>
        <p:nvSpPr>
          <p:cNvPr id="4" name="Text 2"/>
          <p:cNvSpPr/>
          <p:nvPr/>
        </p:nvSpPr>
        <p:spPr>
          <a:xfrm>
            <a:off x="632341" y="1920835"/>
            <a:ext cx="7566898" cy="288965"/>
          </a:xfrm>
          <a:prstGeom prst="rect">
            <a:avLst/>
          </a:prstGeom>
          <a:noFill/>
          <a:ln/>
        </p:spPr>
        <p:txBody>
          <a:bodyPr wrap="none" lIns="0" tIns="0" rIns="0" bIns="0" rtlCol="0" anchor="t"/>
          <a:lstStyle/>
          <a:p>
            <a:pPr algn="l" indent="0" marL="0">
              <a:lnSpc>
                <a:spcPts val="2250"/>
              </a:lnSpc>
              <a:buNone/>
            </a:pPr>
            <a:r>
              <a:rPr lang="en-US" sz="1400" b="1" dirty="0">
                <a:solidFill>
                  <a:srgbClr val="272525"/>
                </a:solidFill>
                <a:latin typeface="Source Sans 3" pitchFamily="34" charset="0"/>
                <a:ea typeface="Source Sans 3" pitchFamily="34" charset="-122"/>
                <a:cs typeface="Source Sans 3" pitchFamily="34" charset="-120"/>
              </a:rPr>
              <a:t>Preparation Process:</a:t>
            </a:r>
            <a:pPr algn="l" indent="0" marL="0">
              <a:lnSpc>
                <a:spcPts val="2250"/>
              </a:lnSpc>
              <a:buNone/>
            </a:pPr>
            <a:r>
              <a:rPr lang="en-US" sz="1400" dirty="0">
                <a:solidFill>
                  <a:srgbClr val="272525"/>
                </a:solidFill>
                <a:latin typeface="Source Sans 3" pitchFamily="34" charset="0"/>
                <a:ea typeface="Source Sans 3" pitchFamily="34" charset="-122"/>
                <a:cs typeface="Source Sans 3" pitchFamily="34" charset="-120"/>
              </a:rPr>
              <a:t> Data was meticulously prepared for analysis through several key steps:</a:t>
            </a:r>
            <a:endParaRPr lang="en-US" sz="1400" dirty="0"/>
          </a:p>
        </p:txBody>
      </p:sp>
      <p:sp>
        <p:nvSpPr>
          <p:cNvPr id="5" name="Text 3"/>
          <p:cNvSpPr/>
          <p:nvPr/>
        </p:nvSpPr>
        <p:spPr>
          <a:xfrm>
            <a:off x="632341" y="2372320"/>
            <a:ext cx="7566898"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Source Sans 3" pitchFamily="34" charset="0"/>
                <a:ea typeface="Source Sans 3" pitchFamily="34" charset="-122"/>
                <a:cs typeface="Source Sans 3" pitchFamily="34" charset="-120"/>
              </a:rPr>
              <a:t>Date columns were converted to a consistent datetime format.</a:t>
            </a:r>
            <a:endParaRPr lang="en-US" sz="1400" dirty="0"/>
          </a:p>
        </p:txBody>
      </p:sp>
      <p:sp>
        <p:nvSpPr>
          <p:cNvPr id="6" name="Text 4"/>
          <p:cNvSpPr/>
          <p:nvPr/>
        </p:nvSpPr>
        <p:spPr>
          <a:xfrm>
            <a:off x="632341" y="2724507"/>
            <a:ext cx="7566898"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Source Sans 3" pitchFamily="34" charset="0"/>
                <a:ea typeface="Source Sans 3" pitchFamily="34" charset="-122"/>
                <a:cs typeface="Source Sans 3" pitchFamily="34" charset="-120"/>
              </a:rPr>
              <a:t>Inconsistent missing values (e.g., 'NA', empty strings) were standardized.</a:t>
            </a:r>
            <a:endParaRPr lang="en-US" sz="1400" dirty="0"/>
          </a:p>
        </p:txBody>
      </p:sp>
      <p:sp>
        <p:nvSpPr>
          <p:cNvPr id="7" name="Text 5"/>
          <p:cNvSpPr/>
          <p:nvPr/>
        </p:nvSpPr>
        <p:spPr>
          <a:xfrm>
            <a:off x="632341" y="3076694"/>
            <a:ext cx="7566898" cy="58554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Source Sans 3" pitchFamily="34" charset="0"/>
                <a:ea typeface="Source Sans 3" pitchFamily="34" charset="-122"/>
                <a:cs typeface="Source Sans 3" pitchFamily="34" charset="-120"/>
              </a:rPr>
              <a:t>A binary feature, </a:t>
            </a:r>
            <a:pPr algn="l" indent="0" marL="0">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has_completed_first_ride</a:t>
            </a:r>
            <a:pPr algn="l" indent="0" marL="0">
              <a:lnSpc>
                <a:spcPts val="2250"/>
              </a:lnSpc>
              <a:buNone/>
            </a:pPr>
            <a:r>
              <a:rPr lang="en-US" sz="1400" dirty="0">
                <a:solidFill>
                  <a:srgbClr val="272525"/>
                </a:solidFill>
                <a:latin typeface="Source Sans 3" pitchFamily="34" charset="0"/>
                <a:ea typeface="Source Sans 3" pitchFamily="34" charset="-122"/>
                <a:cs typeface="Source Sans 3" pitchFamily="34" charset="-120"/>
              </a:rPr>
              <a:t>, was engineered to support the primary metric analysis.</a:t>
            </a:r>
            <a:endParaRPr lang="en-US" sz="1400" dirty="0"/>
          </a:p>
        </p:txBody>
      </p:sp>
      <p:sp>
        <p:nvSpPr>
          <p:cNvPr id="8" name="Text 6"/>
          <p:cNvSpPr/>
          <p:nvPr/>
        </p:nvSpPr>
        <p:spPr>
          <a:xfrm>
            <a:off x="632341" y="3824764"/>
            <a:ext cx="7566898" cy="288965"/>
          </a:xfrm>
          <a:prstGeom prst="rect">
            <a:avLst/>
          </a:prstGeom>
          <a:noFill/>
          <a:ln/>
        </p:spPr>
        <p:txBody>
          <a:bodyPr wrap="none" lIns="0" tIns="0" rIns="0" bIns="0" rtlCol="0" anchor="t"/>
          <a:lstStyle/>
          <a:p>
            <a:pPr algn="l" indent="0" marL="0">
              <a:lnSpc>
                <a:spcPts val="2250"/>
              </a:lnSpc>
              <a:buNone/>
            </a:pPr>
            <a:r>
              <a:rPr lang="en-US" sz="1400" b="1" dirty="0">
                <a:solidFill>
                  <a:srgbClr val="272525"/>
                </a:solidFill>
                <a:latin typeface="Source Sans 3" pitchFamily="34" charset="0"/>
                <a:ea typeface="Source Sans 3" pitchFamily="34" charset="-122"/>
                <a:cs typeface="Source Sans 3" pitchFamily="34" charset="-120"/>
              </a:rPr>
              <a:t>Exploratory Findings:</a:t>
            </a:r>
            <a:endParaRPr lang="en-US" sz="1400" dirty="0"/>
          </a:p>
        </p:txBody>
      </p:sp>
      <p:sp>
        <p:nvSpPr>
          <p:cNvPr id="9" name="Text 7"/>
          <p:cNvSpPr/>
          <p:nvPr/>
        </p:nvSpPr>
        <p:spPr>
          <a:xfrm>
            <a:off x="632341" y="4276249"/>
            <a:ext cx="7566898" cy="2889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Source Sans 3" pitchFamily="34" charset="0"/>
                <a:ea typeface="Source Sans 3" pitchFamily="34" charset="-122"/>
                <a:cs typeface="Source Sans 3" pitchFamily="34" charset="-120"/>
              </a:rPr>
              <a:t>The control and treatment groups exhibited a balanced distribution.</a:t>
            </a:r>
            <a:endParaRPr lang="en-US" sz="1400" dirty="0"/>
          </a:p>
        </p:txBody>
      </p:sp>
      <p:sp>
        <p:nvSpPr>
          <p:cNvPr id="10" name="Text 8"/>
          <p:cNvSpPr/>
          <p:nvPr/>
        </p:nvSpPr>
        <p:spPr>
          <a:xfrm>
            <a:off x="632341" y="4628436"/>
            <a:ext cx="7566898" cy="57792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Source Sans 3" pitchFamily="34" charset="0"/>
                <a:ea typeface="Source Sans 3" pitchFamily="34" charset="-122"/>
                <a:cs typeface="Source Sans 3" pitchFamily="34" charset="-120"/>
              </a:rPr>
              <a:t>Initial descriptive statistics provided an overview of driver activity across different cities and channels.</a:t>
            </a:r>
            <a:endParaRPr lang="en-US" sz="1400" dirty="0"/>
          </a:p>
        </p:txBody>
      </p:sp>
      <p:pic>
        <p:nvPicPr>
          <p:cNvPr id="11" name="Image 0" descr="preencoded.png">    </p:cNvPr>
          <p:cNvPicPr>
            <a:picLocks noChangeAspect="1"/>
          </p:cNvPicPr>
          <p:nvPr/>
        </p:nvPicPr>
        <p:blipFill>
          <a:blip r:embed="rId1"/>
          <a:stretch>
            <a:fillRect/>
          </a:stretch>
        </p:blipFill>
        <p:spPr>
          <a:xfrm>
            <a:off x="10159365" y="1502450"/>
            <a:ext cx="3846195" cy="2449116"/>
          </a:xfrm>
          <a:prstGeom prst="rect">
            <a:avLst/>
          </a:prstGeom>
        </p:spPr>
      </p:pic>
      <p:pic>
        <p:nvPicPr>
          <p:cNvPr id="12" name="Image 1" descr="preencoded.png">    </p:cNvPr>
          <p:cNvPicPr>
            <a:picLocks noChangeAspect="1"/>
          </p:cNvPicPr>
          <p:nvPr/>
        </p:nvPicPr>
        <p:blipFill>
          <a:blip r:embed="rId2"/>
          <a:stretch>
            <a:fillRect/>
          </a:stretch>
        </p:blipFill>
        <p:spPr>
          <a:xfrm>
            <a:off x="8647628" y="4154805"/>
            <a:ext cx="5357932" cy="3379827"/>
          </a:xfrm>
          <a:prstGeom prst="rect">
            <a:avLst/>
          </a:prstGeom>
        </p:spPr>
      </p:pic>
      <p:sp>
        <p:nvSpPr>
          <p:cNvPr id="13" name="Text 9"/>
          <p:cNvSpPr/>
          <p:nvPr/>
        </p:nvSpPr>
        <p:spPr>
          <a:xfrm>
            <a:off x="632341" y="7941112"/>
            <a:ext cx="13365718" cy="288965"/>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841891"/>
            <a:ext cx="12483227"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A/B Test Results: Primary Metric Performance</a:t>
            </a:r>
            <a:endParaRPr lang="en-US" sz="4400" dirty="0"/>
          </a:p>
        </p:txBody>
      </p:sp>
      <p:sp>
        <p:nvSpPr>
          <p:cNvPr id="3" name="Text 1"/>
          <p:cNvSpPr/>
          <p:nvPr/>
        </p:nvSpPr>
        <p:spPr>
          <a:xfrm>
            <a:off x="837724" y="2120265"/>
            <a:ext cx="6727031"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3" pitchFamily="34" charset="0"/>
                <a:ea typeface="Source Sans 3" pitchFamily="34" charset="-122"/>
                <a:cs typeface="Source Sans 3" pitchFamily="34" charset="-120"/>
              </a:rPr>
              <a:t>Performance Data:</a:t>
            </a:r>
            <a:endParaRPr lang="en-US" sz="1850" dirty="0"/>
          </a:p>
        </p:txBody>
      </p:sp>
      <p:sp>
        <p:nvSpPr>
          <p:cNvPr id="4" name="Text 2"/>
          <p:cNvSpPr/>
          <p:nvPr/>
        </p:nvSpPr>
        <p:spPr>
          <a:xfrm>
            <a:off x="837724" y="2718673"/>
            <a:ext cx="6727031"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Control Group:</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11.310875 %</a:t>
            </a:r>
            <a:endParaRPr lang="en-US" sz="1850" dirty="0"/>
          </a:p>
        </p:txBody>
      </p:sp>
      <p:sp>
        <p:nvSpPr>
          <p:cNvPr id="5" name="Text 3"/>
          <p:cNvSpPr/>
          <p:nvPr/>
        </p:nvSpPr>
        <p:spPr>
          <a:xfrm>
            <a:off x="837724" y="3185398"/>
            <a:ext cx="6727031"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272525"/>
                </a:solidFill>
                <a:latin typeface="Source Sans 3" pitchFamily="34" charset="0"/>
                <a:ea typeface="Source Sans 3" pitchFamily="34" charset="-122"/>
                <a:cs typeface="Source Sans 3" pitchFamily="34" charset="-120"/>
              </a:rPr>
              <a:t>Treatment Group: </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11.135874 %</a:t>
            </a:r>
            <a:endParaRPr lang="en-US" sz="1850" dirty="0"/>
          </a:p>
        </p:txBody>
      </p:sp>
      <p:sp>
        <p:nvSpPr>
          <p:cNvPr id="6" name="Text 4"/>
          <p:cNvSpPr/>
          <p:nvPr/>
        </p:nvSpPr>
        <p:spPr>
          <a:xfrm>
            <a:off x="837724" y="3783806"/>
            <a:ext cx="6727031" cy="383024"/>
          </a:xfrm>
          <a:prstGeom prst="rect">
            <a:avLst/>
          </a:prstGeom>
          <a:noFill/>
          <a:ln/>
        </p:spPr>
        <p:txBody>
          <a:bodyPr wrap="none" lIns="0" tIns="0" rIns="0" bIns="0" rtlCol="0" anchor="t"/>
          <a:lstStyle/>
          <a:p>
            <a:pPr algn="l" indent="0" marL="0">
              <a:lnSpc>
                <a:spcPts val="3000"/>
              </a:lnSpc>
              <a:buNone/>
            </a:pPr>
            <a:r>
              <a:rPr lang="en-US" sz="1850" b="1" dirty="0">
                <a:solidFill>
                  <a:srgbClr val="272525"/>
                </a:solidFill>
                <a:latin typeface="Source Sans 3" pitchFamily="34" charset="0"/>
                <a:ea typeface="Source Sans 3" pitchFamily="34" charset="-122"/>
                <a:cs typeface="Source Sans 3" pitchFamily="34" charset="-120"/>
              </a:rPr>
              <a:t>Statistical Significance:</a:t>
            </a:r>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 </a:t>
            </a:r>
            <a:endParaRPr lang="en-US" sz="1850" dirty="0"/>
          </a:p>
        </p:txBody>
      </p:sp>
      <p:sp>
        <p:nvSpPr>
          <p:cNvPr id="7" name="Text 5"/>
          <p:cNvSpPr/>
          <p:nvPr/>
        </p:nvSpPr>
        <p:spPr>
          <a:xfrm>
            <a:off x="837724" y="4382214"/>
            <a:ext cx="6727031" cy="1532096"/>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A proportion test resulted in a p-value of 0.5168, which is above the standard 0.05 significance level. This indicates that the observed difference is likely attributable to random variation and not the app redesign.</a:t>
            </a:r>
            <a:endParaRPr lang="en-US" sz="1850" dirty="0"/>
          </a:p>
        </p:txBody>
      </p:sp>
      <p:pic>
        <p:nvPicPr>
          <p:cNvPr id="8" name="Image 0" descr="preencoded.png">    </p:cNvPr>
          <p:cNvPicPr>
            <a:picLocks noChangeAspect="1"/>
          </p:cNvPicPr>
          <p:nvPr/>
        </p:nvPicPr>
        <p:blipFill>
          <a:blip r:embed="rId1"/>
          <a:stretch>
            <a:fillRect/>
          </a:stretch>
        </p:blipFill>
        <p:spPr>
          <a:xfrm>
            <a:off x="8156258" y="2174081"/>
            <a:ext cx="5643920" cy="4292203"/>
          </a:xfrm>
          <a:prstGeom prst="rect">
            <a:avLst/>
          </a:prstGeom>
        </p:spPr>
      </p:pic>
      <p:sp>
        <p:nvSpPr>
          <p:cNvPr id="9" name="Text 6"/>
          <p:cNvSpPr/>
          <p:nvPr/>
        </p:nvSpPr>
        <p:spPr>
          <a:xfrm>
            <a:off x="837724" y="7004685"/>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9713" y="439817"/>
            <a:ext cx="8036838" cy="470416"/>
          </a:xfrm>
          <a:prstGeom prst="rect">
            <a:avLst/>
          </a:prstGeom>
          <a:noFill/>
          <a:ln/>
        </p:spPr>
        <p:txBody>
          <a:bodyPr wrap="none" lIns="0" tIns="0" rIns="0" bIns="0" rtlCol="0" anchor="t"/>
          <a:lstStyle/>
          <a:p>
            <a:pPr algn="l" indent="0" marL="0">
              <a:lnSpc>
                <a:spcPts val="3700"/>
              </a:lnSpc>
              <a:buNone/>
            </a:pPr>
            <a:r>
              <a:rPr lang="en-US" sz="2950" dirty="0">
                <a:solidFill>
                  <a:srgbClr val="000000"/>
                </a:solidFill>
                <a:latin typeface="Source Serif 4 Semi Bold" pitchFamily="34" charset="0"/>
                <a:ea typeface="Source Serif 4 Semi Bold" pitchFamily="34" charset="-122"/>
                <a:cs typeface="Source Serif 4 Semi Bold" pitchFamily="34" charset="-120"/>
              </a:rPr>
              <a:t>Key Finding: The Impact of Signup Channels</a:t>
            </a:r>
            <a:endParaRPr lang="en-US" sz="2950" dirty="0"/>
          </a:p>
        </p:txBody>
      </p:sp>
      <p:sp>
        <p:nvSpPr>
          <p:cNvPr id="3" name="Text 1"/>
          <p:cNvSpPr/>
          <p:nvPr/>
        </p:nvSpPr>
        <p:spPr>
          <a:xfrm>
            <a:off x="559713" y="1230035"/>
            <a:ext cx="13510974" cy="255746"/>
          </a:xfrm>
          <a:prstGeom prst="rect">
            <a:avLst/>
          </a:prstGeom>
          <a:noFill/>
          <a:ln/>
        </p:spPr>
        <p:txBody>
          <a:bodyPr wrap="none" lIns="0" tIns="0" rIns="0" bIns="0" rtlCol="0" anchor="t"/>
          <a:lstStyle/>
          <a:p>
            <a:pPr algn="l" indent="0" marL="0">
              <a:lnSpc>
                <a:spcPts val="2000"/>
              </a:lnSpc>
              <a:buNone/>
            </a:pPr>
            <a:endParaRPr lang="en-US" sz="1250" dirty="0"/>
          </a:p>
        </p:txBody>
      </p:sp>
      <p:sp>
        <p:nvSpPr>
          <p:cNvPr id="4" name="Text 2"/>
          <p:cNvSpPr/>
          <p:nvPr/>
        </p:nvSpPr>
        <p:spPr>
          <a:xfrm>
            <a:off x="559713" y="1809631"/>
            <a:ext cx="6143387" cy="51149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Source Sans 3" pitchFamily="34" charset="0"/>
                <a:ea typeface="Source Sans 3" pitchFamily="34" charset="-122"/>
                <a:cs typeface="Source Sans 3" pitchFamily="34" charset="-120"/>
              </a:rPr>
              <a:t>Analysis:</a:t>
            </a:r>
            <a:pPr algn="l" indent="0" marL="0">
              <a:lnSpc>
                <a:spcPts val="2000"/>
              </a:lnSpc>
              <a:buNone/>
            </a:pPr>
            <a:r>
              <a:rPr lang="en-US" sz="1250" dirty="0">
                <a:solidFill>
                  <a:srgbClr val="272525"/>
                </a:solidFill>
                <a:latin typeface="Source Sans 3" pitchFamily="34" charset="0"/>
                <a:ea typeface="Source Sans 3" pitchFamily="34" charset="-122"/>
                <a:cs typeface="Source Sans 3" pitchFamily="34" charset="-120"/>
              </a:rPr>
              <a:t> A Chi-square test confirmed a statistically significant difference in completion rates across different signup channels (p-value: 0.0000).</a:t>
            </a:r>
            <a:endParaRPr lang="en-US" sz="1250" dirty="0"/>
          </a:p>
        </p:txBody>
      </p:sp>
      <p:sp>
        <p:nvSpPr>
          <p:cNvPr id="5" name="Text 3"/>
          <p:cNvSpPr/>
          <p:nvPr/>
        </p:nvSpPr>
        <p:spPr>
          <a:xfrm>
            <a:off x="559713" y="2377083"/>
            <a:ext cx="6143387" cy="255746"/>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272525"/>
                </a:solidFill>
                <a:latin typeface="Source Sans 3" pitchFamily="34" charset="0"/>
                <a:ea typeface="Source Sans 3" pitchFamily="34" charset="-122"/>
                <a:cs typeface="Source Sans 3" pitchFamily="34" charset="-120"/>
              </a:rPr>
              <a:t>Channel Performance:</a:t>
            </a:r>
            <a:endParaRPr lang="en-US" sz="1250" dirty="0"/>
          </a:p>
        </p:txBody>
      </p:sp>
      <p:sp>
        <p:nvSpPr>
          <p:cNvPr id="6" name="Text 4"/>
          <p:cNvSpPr/>
          <p:nvPr/>
        </p:nvSpPr>
        <p:spPr>
          <a:xfrm>
            <a:off x="559713" y="2688788"/>
            <a:ext cx="6143387" cy="255746"/>
          </a:xfrm>
          <a:prstGeom prst="rect">
            <a:avLst/>
          </a:prstGeom>
          <a:noFill/>
          <a:ln/>
        </p:spPr>
        <p:txBody>
          <a:bodyPr wrap="none" lIns="0" tIns="0" rIns="0" bIns="0" rtlCol="0" anchor="t"/>
          <a:lstStyle/>
          <a:p>
            <a:pPr algn="l" lvl="1" marL="685800" indent="-342900">
              <a:lnSpc>
                <a:spcPts val="2000"/>
              </a:lnSpc>
              <a:buSzPct val="100000"/>
              <a:buChar char="•"/>
            </a:pPr>
            <a:r>
              <a:rPr lang="en-US" sz="1250" b="1" dirty="0">
                <a:solidFill>
                  <a:srgbClr val="272525"/>
                </a:solidFill>
                <a:latin typeface="Source Sans 3" pitchFamily="34" charset="0"/>
                <a:ea typeface="Source Sans 3" pitchFamily="34" charset="-122"/>
                <a:cs typeface="Source Sans 3" pitchFamily="34" charset="-120"/>
              </a:rPr>
              <a:t>Referral:</a:t>
            </a:r>
            <a:pPr algn="l" lvl="1" indent="0" marL="0">
              <a:lnSpc>
                <a:spcPts val="2000"/>
              </a:lnSpc>
              <a:buNone/>
            </a:pPr>
            <a:r>
              <a:rPr lang="en-US" sz="1250" dirty="0">
                <a:solidFill>
                  <a:srgbClr val="272525"/>
                </a:solidFill>
                <a:latin typeface="Source Sans 3" pitchFamily="34" charset="0"/>
                <a:ea typeface="Source Sans 3" pitchFamily="34" charset="-122"/>
                <a:cs typeface="Source Sans 3" pitchFamily="34" charset="-120"/>
              </a:rPr>
              <a:t> Demonstrated the highest completion rate at 19.89%.</a:t>
            </a:r>
            <a:endParaRPr lang="en-US" sz="1250" dirty="0"/>
          </a:p>
        </p:txBody>
      </p:sp>
      <p:sp>
        <p:nvSpPr>
          <p:cNvPr id="7" name="Text 5"/>
          <p:cNvSpPr/>
          <p:nvPr/>
        </p:nvSpPr>
        <p:spPr>
          <a:xfrm>
            <a:off x="559713" y="3000494"/>
            <a:ext cx="6143387" cy="255746"/>
          </a:xfrm>
          <a:prstGeom prst="rect">
            <a:avLst/>
          </a:prstGeom>
          <a:noFill/>
          <a:ln/>
        </p:spPr>
        <p:txBody>
          <a:bodyPr wrap="none" lIns="0" tIns="0" rIns="0" bIns="0" rtlCol="0" anchor="t"/>
          <a:lstStyle/>
          <a:p>
            <a:pPr algn="l" lvl="1" marL="685800" indent="-342900">
              <a:lnSpc>
                <a:spcPts val="2000"/>
              </a:lnSpc>
              <a:buSzPct val="100000"/>
              <a:buChar char="•"/>
            </a:pPr>
            <a:r>
              <a:rPr lang="en-US" sz="1250" b="1" dirty="0">
                <a:solidFill>
                  <a:srgbClr val="272525"/>
                </a:solidFill>
                <a:latin typeface="Source Sans 3" pitchFamily="34" charset="0"/>
                <a:ea typeface="Source Sans 3" pitchFamily="34" charset="-122"/>
                <a:cs typeface="Source Sans 3" pitchFamily="34" charset="-120"/>
              </a:rPr>
              <a:t>Organic:</a:t>
            </a:r>
            <a:pPr algn="l" lvl="1" indent="0" marL="0">
              <a:lnSpc>
                <a:spcPts val="2000"/>
              </a:lnSpc>
              <a:buNone/>
            </a:pPr>
            <a:r>
              <a:rPr lang="en-US" sz="1250" dirty="0">
                <a:solidFill>
                  <a:srgbClr val="272525"/>
                </a:solidFill>
                <a:latin typeface="Source Sans 3" pitchFamily="34" charset="0"/>
                <a:ea typeface="Source Sans 3" pitchFamily="34" charset="-122"/>
                <a:cs typeface="Source Sans 3" pitchFamily="34" charset="-120"/>
              </a:rPr>
              <a:t> Exhibited a moderate rate at 9.01%.</a:t>
            </a:r>
            <a:endParaRPr lang="en-US" sz="1250" dirty="0"/>
          </a:p>
        </p:txBody>
      </p:sp>
      <p:sp>
        <p:nvSpPr>
          <p:cNvPr id="8" name="Text 6"/>
          <p:cNvSpPr/>
          <p:nvPr/>
        </p:nvSpPr>
        <p:spPr>
          <a:xfrm>
            <a:off x="559713" y="3312200"/>
            <a:ext cx="6143387" cy="255746"/>
          </a:xfrm>
          <a:prstGeom prst="rect">
            <a:avLst/>
          </a:prstGeom>
          <a:noFill/>
          <a:ln/>
        </p:spPr>
        <p:txBody>
          <a:bodyPr wrap="none" lIns="0" tIns="0" rIns="0" bIns="0" rtlCol="0" anchor="t"/>
          <a:lstStyle/>
          <a:p>
            <a:pPr algn="l" lvl="1" marL="685800" indent="-342900">
              <a:lnSpc>
                <a:spcPts val="2000"/>
              </a:lnSpc>
              <a:buSzPct val="100000"/>
              <a:buChar char="•"/>
            </a:pPr>
            <a:r>
              <a:rPr lang="en-US" sz="1250" b="1" dirty="0">
                <a:solidFill>
                  <a:srgbClr val="272525"/>
                </a:solidFill>
                <a:latin typeface="Source Sans 3" pitchFamily="34" charset="0"/>
                <a:ea typeface="Source Sans 3" pitchFamily="34" charset="-122"/>
                <a:cs typeface="Source Sans 3" pitchFamily="34" charset="-120"/>
              </a:rPr>
              <a:t>Paid:</a:t>
            </a:r>
            <a:pPr algn="l" lvl="1" indent="0" marL="0">
              <a:lnSpc>
                <a:spcPts val="2000"/>
              </a:lnSpc>
              <a:buNone/>
            </a:pPr>
            <a:r>
              <a:rPr lang="en-US" sz="1250" dirty="0">
                <a:solidFill>
                  <a:srgbClr val="272525"/>
                </a:solidFill>
                <a:latin typeface="Source Sans 3" pitchFamily="34" charset="0"/>
                <a:ea typeface="Source Sans 3" pitchFamily="34" charset="-122"/>
                <a:cs typeface="Source Sans 3" pitchFamily="34" charset="-120"/>
              </a:rPr>
              <a:t> Showed the lowest rate at 6.19%.</a:t>
            </a:r>
            <a:endParaRPr lang="en-US" sz="1250" dirty="0"/>
          </a:p>
        </p:txBody>
      </p:sp>
      <p:sp>
        <p:nvSpPr>
          <p:cNvPr id="9" name="Text 7"/>
          <p:cNvSpPr/>
          <p:nvPr/>
        </p:nvSpPr>
        <p:spPr>
          <a:xfrm>
            <a:off x="559713" y="3623905"/>
            <a:ext cx="6143387" cy="76723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Source Sans 3" pitchFamily="34" charset="0"/>
                <a:ea typeface="Source Sans 3" pitchFamily="34" charset="-122"/>
                <a:cs typeface="Source Sans 3" pitchFamily="34" charset="-120"/>
              </a:rPr>
              <a:t>Strategic Insight:</a:t>
            </a:r>
            <a:pPr algn="l" indent="0" marL="0">
              <a:lnSpc>
                <a:spcPts val="2000"/>
              </a:lnSpc>
              <a:buNone/>
            </a:pPr>
            <a:r>
              <a:rPr lang="en-US" sz="1250" dirty="0">
                <a:solidFill>
                  <a:srgbClr val="272525"/>
                </a:solidFill>
                <a:latin typeface="Source Sans 3" pitchFamily="34" charset="0"/>
                <a:ea typeface="Source Sans 3" pitchFamily="34" charset="-122"/>
                <a:cs typeface="Source Sans 3" pitchFamily="34" charset="-120"/>
              </a:rPr>
              <a:t> This finding identifies a critical driver for activation. Drivers acquired through the referral channel are demonstrably more likely to complete their first ride, suggesting a pre-existing level of intent or support.</a:t>
            </a:r>
            <a:endParaRPr lang="en-US" sz="1250" dirty="0"/>
          </a:p>
        </p:txBody>
      </p:sp>
      <p:pic>
        <p:nvPicPr>
          <p:cNvPr id="10" name="Image 0" descr="preencoded.png">    </p:cNvPr>
          <p:cNvPicPr>
            <a:picLocks noChangeAspect="1"/>
          </p:cNvPicPr>
          <p:nvPr/>
        </p:nvPicPr>
        <p:blipFill>
          <a:blip r:embed="rId1"/>
          <a:stretch>
            <a:fillRect/>
          </a:stretch>
        </p:blipFill>
        <p:spPr>
          <a:xfrm>
            <a:off x="7100768" y="1845588"/>
            <a:ext cx="6977420" cy="2126099"/>
          </a:xfrm>
          <a:prstGeom prst="rect">
            <a:avLst/>
          </a:prstGeom>
        </p:spPr>
      </p:pic>
      <p:pic>
        <p:nvPicPr>
          <p:cNvPr id="11" name="Image 1" descr="preencoded.png">    </p:cNvPr>
          <p:cNvPicPr>
            <a:picLocks noChangeAspect="1"/>
          </p:cNvPicPr>
          <p:nvPr/>
        </p:nvPicPr>
        <p:blipFill>
          <a:blip r:embed="rId2"/>
          <a:stretch>
            <a:fillRect/>
          </a:stretch>
        </p:blipFill>
        <p:spPr>
          <a:xfrm>
            <a:off x="7100768" y="4151590"/>
            <a:ext cx="4275296" cy="2891195"/>
          </a:xfrm>
          <a:prstGeom prst="rect">
            <a:avLst/>
          </a:prstGeom>
        </p:spPr>
      </p:pic>
      <p:sp>
        <p:nvSpPr>
          <p:cNvPr id="12" name="Text 8"/>
          <p:cNvSpPr/>
          <p:nvPr/>
        </p:nvSpPr>
        <p:spPr>
          <a:xfrm>
            <a:off x="559713" y="7402592"/>
            <a:ext cx="13510974" cy="255746"/>
          </a:xfrm>
          <a:prstGeom prst="rect">
            <a:avLst/>
          </a:prstGeom>
          <a:noFill/>
          <a:ln/>
        </p:spPr>
        <p:txBody>
          <a:bodyPr wrap="none" lIns="0" tIns="0" rIns="0" bIns="0" rtlCol="0" anchor="t"/>
          <a:lstStyle/>
          <a:p>
            <a:pPr algn="l" indent="0" marL="0">
              <a:lnSpc>
                <a:spcPts val="2000"/>
              </a:lnSpc>
              <a:buNone/>
            </a:pPr>
            <a:endParaRPr lang="en-US" sz="1250" dirty="0"/>
          </a:p>
        </p:txBody>
      </p:sp>
      <p:sp>
        <p:nvSpPr>
          <p:cNvPr id="13" name="Text 9"/>
          <p:cNvSpPr/>
          <p:nvPr/>
        </p:nvSpPr>
        <p:spPr>
          <a:xfrm>
            <a:off x="559713" y="7898249"/>
            <a:ext cx="2258020" cy="282297"/>
          </a:xfrm>
          <a:prstGeom prst="rect">
            <a:avLst/>
          </a:prstGeom>
          <a:noFill/>
          <a:ln/>
        </p:spPr>
        <p:txBody>
          <a:bodyPr wrap="none" lIns="0" tIns="0" rIns="0" bIns="0" rtlCol="0" anchor="t"/>
          <a:lstStyle/>
          <a:p>
            <a:pPr algn="l" indent="0" marL="0">
              <a:lnSpc>
                <a:spcPts val="220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8646" y="470416"/>
            <a:ext cx="7917061" cy="503158"/>
          </a:xfrm>
          <a:prstGeom prst="rect">
            <a:avLst/>
          </a:prstGeom>
          <a:noFill/>
          <a:ln/>
        </p:spPr>
        <p:txBody>
          <a:bodyPr wrap="none" lIns="0" tIns="0" rIns="0" bIns="0" rtlCol="0" anchor="t"/>
          <a:lstStyle/>
          <a:p>
            <a:pPr algn="l" indent="0" marL="0">
              <a:lnSpc>
                <a:spcPts val="3950"/>
              </a:lnSpc>
              <a:buNone/>
            </a:pPr>
            <a:r>
              <a:rPr lang="en-US" sz="3150" dirty="0">
                <a:solidFill>
                  <a:srgbClr val="000000"/>
                </a:solidFill>
                <a:latin typeface="Source Serif 4 Semi Bold" pitchFamily="34" charset="0"/>
                <a:ea typeface="Source Serif 4 Semi Bold" pitchFamily="34" charset="-122"/>
                <a:cs typeface="Source Serif 4 Semi Bold" pitchFamily="34" charset="-120"/>
              </a:rPr>
              <a:t>Onboarding Timelines &amp; Vehicle Insights</a:t>
            </a:r>
            <a:endParaRPr lang="en-US" sz="3150" dirty="0"/>
          </a:p>
        </p:txBody>
      </p:sp>
      <p:sp>
        <p:nvSpPr>
          <p:cNvPr id="3" name="Text 1"/>
          <p:cNvSpPr/>
          <p:nvPr/>
        </p:nvSpPr>
        <p:spPr>
          <a:xfrm>
            <a:off x="598646" y="1384102"/>
            <a:ext cx="7477363" cy="273725"/>
          </a:xfrm>
          <a:prstGeom prst="rect">
            <a:avLst/>
          </a:prstGeom>
          <a:noFill/>
          <a:ln/>
        </p:spPr>
        <p:txBody>
          <a:bodyPr wrap="none" lIns="0" tIns="0" rIns="0" bIns="0" rtlCol="0" anchor="t"/>
          <a:lstStyle/>
          <a:p>
            <a:pPr algn="l" indent="0" marL="0">
              <a:lnSpc>
                <a:spcPts val="2150"/>
              </a:lnSpc>
              <a:buNone/>
            </a:pPr>
            <a:endParaRPr lang="en-US" sz="1300" dirty="0"/>
          </a:p>
        </p:txBody>
      </p:sp>
      <p:sp>
        <p:nvSpPr>
          <p:cNvPr id="4" name="Text 2"/>
          <p:cNvSpPr/>
          <p:nvPr/>
        </p:nvSpPr>
        <p:spPr>
          <a:xfrm>
            <a:off x="598646" y="1811774"/>
            <a:ext cx="7477363" cy="273725"/>
          </a:xfrm>
          <a:prstGeom prst="rect">
            <a:avLst/>
          </a:prstGeom>
          <a:noFill/>
          <a:ln/>
        </p:spPr>
        <p:txBody>
          <a:bodyPr wrap="none" lIns="0" tIns="0" rIns="0" bIns="0" rtlCol="0" anchor="t"/>
          <a:lstStyle/>
          <a:p>
            <a:pPr algn="l" indent="0" marL="0">
              <a:lnSpc>
                <a:spcPts val="2150"/>
              </a:lnSpc>
              <a:buNone/>
            </a:pPr>
            <a:endParaRPr lang="en-US" sz="1300" dirty="0"/>
          </a:p>
        </p:txBody>
      </p:sp>
      <p:sp>
        <p:nvSpPr>
          <p:cNvPr id="5" name="Text 3"/>
          <p:cNvSpPr/>
          <p:nvPr/>
        </p:nvSpPr>
        <p:spPr>
          <a:xfrm>
            <a:off x="598646" y="2239447"/>
            <a:ext cx="7477363" cy="1094899"/>
          </a:xfrm>
          <a:prstGeom prst="rect">
            <a:avLst/>
          </a:prstGeom>
          <a:noFill/>
          <a:ln/>
        </p:spPr>
        <p:txBody>
          <a:bodyPr wrap="square" lIns="0" tIns="0" rIns="0" bIns="0" rtlCol="0" anchor="t"/>
          <a:lstStyle/>
          <a:p>
            <a:pPr algn="l" marL="342900" indent="-342900">
              <a:lnSpc>
                <a:spcPts val="215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Onboarding Correlation:</a:t>
            </a:r>
            <a:pPr algn="l" indent="0" marL="0">
              <a:lnSpc>
                <a:spcPts val="2150"/>
              </a:lnSpc>
              <a:buNone/>
            </a:pPr>
            <a:r>
              <a:rPr lang="en-US" sz="1300" dirty="0">
                <a:solidFill>
                  <a:srgbClr val="272525"/>
                </a:solidFill>
                <a:latin typeface="Source Sans 3" pitchFamily="34" charset="0"/>
                <a:ea typeface="Source Sans 3" pitchFamily="34" charset="-122"/>
                <a:cs typeface="Source Sans 3" pitchFamily="34" charset="-120"/>
              </a:rPr>
              <a:t> A Pearson correlation test revealed a statistically significant negative correlation (r = -0.3565, p-value: 0.0000) between the time from signup to background check and the time from background check to vehicle addition. This indicates that a delay in one stage may be associated with a more rapid progression in the next.</a:t>
            </a:r>
            <a:endParaRPr lang="en-US" sz="1300" dirty="0"/>
          </a:p>
        </p:txBody>
      </p:sp>
      <p:sp>
        <p:nvSpPr>
          <p:cNvPr id="6" name="Text 4"/>
          <p:cNvSpPr/>
          <p:nvPr/>
        </p:nvSpPr>
        <p:spPr>
          <a:xfrm>
            <a:off x="598646" y="3394115"/>
            <a:ext cx="7477363" cy="821174"/>
          </a:xfrm>
          <a:prstGeom prst="rect">
            <a:avLst/>
          </a:prstGeom>
          <a:noFill/>
          <a:ln/>
        </p:spPr>
        <p:txBody>
          <a:bodyPr wrap="square" lIns="0" tIns="0" rIns="0" bIns="0" rtlCol="0" anchor="t"/>
          <a:lstStyle/>
          <a:p>
            <a:pPr algn="l" marL="342900" indent="-342900">
              <a:lnSpc>
                <a:spcPts val="215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Vehicle Ages:</a:t>
            </a:r>
            <a:pPr algn="l" indent="0" marL="0">
              <a:lnSpc>
                <a:spcPts val="2150"/>
              </a:lnSpc>
              <a:buNone/>
            </a:pPr>
            <a:r>
              <a:rPr lang="en-US" sz="1300" dirty="0">
                <a:solidFill>
                  <a:srgbClr val="272525"/>
                </a:solidFill>
                <a:latin typeface="Source Sans 3" pitchFamily="34" charset="0"/>
                <a:ea typeface="Source Sans 3" pitchFamily="34" charset="-122"/>
                <a:cs typeface="Source Sans 3" pitchFamily="34" charset="-120"/>
              </a:rPr>
              <a:t> A one-way ANOVA test confirmed a statistically significant variation in mean vehicle ages for first-ride completers across different cities (p-value: 0.0000). This suggests that local market dynamics or regulations influence the vehicle characteristics of the active driver fleet.</a:t>
            </a:r>
            <a:endParaRPr lang="en-US" sz="1300" dirty="0"/>
          </a:p>
        </p:txBody>
      </p:sp>
      <p:pic>
        <p:nvPicPr>
          <p:cNvPr id="7" name="Image 0" descr="preencoded.png">    </p:cNvPr>
          <p:cNvPicPr>
            <a:picLocks noChangeAspect="1"/>
          </p:cNvPicPr>
          <p:nvPr/>
        </p:nvPicPr>
        <p:blipFill>
          <a:blip r:embed="rId1"/>
          <a:stretch>
            <a:fillRect/>
          </a:stretch>
        </p:blipFill>
        <p:spPr>
          <a:xfrm>
            <a:off x="8500824" y="1422559"/>
            <a:ext cx="5538430" cy="3536633"/>
          </a:xfrm>
          <a:prstGeom prst="rect">
            <a:avLst/>
          </a:prstGeom>
        </p:spPr>
      </p:pic>
      <p:pic>
        <p:nvPicPr>
          <p:cNvPr id="8" name="Image 1" descr="preencoded.png">    </p:cNvPr>
          <p:cNvPicPr>
            <a:picLocks noChangeAspect="1"/>
          </p:cNvPicPr>
          <p:nvPr/>
        </p:nvPicPr>
        <p:blipFill>
          <a:blip r:embed="rId2"/>
          <a:stretch>
            <a:fillRect/>
          </a:stretch>
        </p:blipFill>
        <p:spPr>
          <a:xfrm>
            <a:off x="8500824" y="5151596"/>
            <a:ext cx="5538430" cy="3303984"/>
          </a:xfrm>
          <a:prstGeom prst="rect">
            <a:avLst/>
          </a:prstGeom>
        </p:spPr>
      </p:pic>
      <p:sp>
        <p:nvSpPr>
          <p:cNvPr id="9" name="Text 5"/>
          <p:cNvSpPr/>
          <p:nvPr/>
        </p:nvSpPr>
        <p:spPr>
          <a:xfrm>
            <a:off x="598646" y="8840391"/>
            <a:ext cx="13433108" cy="273725"/>
          </a:xfrm>
          <a:prstGeom prst="rect">
            <a:avLst/>
          </a:prstGeom>
          <a:noFill/>
          <a:ln/>
        </p:spPr>
        <p:txBody>
          <a:bodyPr wrap="none" lIns="0" tIns="0" rIns="0" bIns="0" rtlCol="0" anchor="t"/>
          <a:lstStyle/>
          <a:p>
            <a:pPr algn="l" indent="0" marL="0">
              <a:lnSpc>
                <a:spcPts val="2150"/>
              </a:lnSpc>
              <a:buNone/>
            </a:pP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924639"/>
            <a:ext cx="9173408"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A Framework for Future A/B Tests</a:t>
            </a:r>
            <a:endParaRPr lang="en-US" sz="4400" dirty="0"/>
          </a:p>
        </p:txBody>
      </p:sp>
      <p:sp>
        <p:nvSpPr>
          <p:cNvPr id="3" name="Text 1"/>
          <p:cNvSpPr/>
          <p:nvPr/>
        </p:nvSpPr>
        <p:spPr>
          <a:xfrm>
            <a:off x="837724" y="2107406"/>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4" name="Text 2"/>
          <p:cNvSpPr/>
          <p:nvPr/>
        </p:nvSpPr>
        <p:spPr>
          <a:xfrm>
            <a:off x="837724" y="2975015"/>
            <a:ext cx="6591657"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5" name="Text 3"/>
          <p:cNvSpPr/>
          <p:nvPr/>
        </p:nvSpPr>
        <p:spPr>
          <a:xfrm>
            <a:off x="837724" y="3573423"/>
            <a:ext cx="6591657" cy="1532096"/>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272525"/>
                </a:solidFill>
                <a:latin typeface="Source Sans 3" pitchFamily="34" charset="0"/>
                <a:ea typeface="Source Sans 3" pitchFamily="34" charset="-122"/>
                <a:cs typeface="Source Sans 3" pitchFamily="34" charset="-120"/>
              </a:rPr>
              <a:t>The given chart outlines a three-phase plan: planning, execution, and analysis for evaluating future app changes, emphasizing the importance of statistical validity, continuous risk monitoring, and a data-driven final decision.</a:t>
            </a:r>
            <a:endParaRPr lang="en-US" sz="1850" dirty="0"/>
          </a:p>
        </p:txBody>
      </p:sp>
      <p:pic>
        <p:nvPicPr>
          <p:cNvPr id="6" name="Image 0" descr="preencoded.png">    </p:cNvPr>
          <p:cNvPicPr>
            <a:picLocks noChangeAspect="1"/>
          </p:cNvPicPr>
          <p:nvPr/>
        </p:nvPicPr>
        <p:blipFill>
          <a:blip r:embed="rId1"/>
          <a:stretch>
            <a:fillRect/>
          </a:stretch>
        </p:blipFill>
        <p:spPr>
          <a:xfrm>
            <a:off x="8065532" y="3028831"/>
            <a:ext cx="5734645" cy="3225641"/>
          </a:xfrm>
          <a:prstGeom prst="rect">
            <a:avLst/>
          </a:prstGeom>
        </p:spPr>
      </p:pic>
      <p:sp>
        <p:nvSpPr>
          <p:cNvPr id="7" name="Text 4"/>
          <p:cNvSpPr/>
          <p:nvPr/>
        </p:nvSpPr>
        <p:spPr>
          <a:xfrm>
            <a:off x="837724" y="6882646"/>
            <a:ext cx="3379470" cy="422315"/>
          </a:xfrm>
          <a:prstGeom prst="rect">
            <a:avLst/>
          </a:prstGeom>
          <a:noFill/>
          <a:ln/>
        </p:spPr>
        <p:txBody>
          <a:bodyPr wrap="none" lIns="0" tIns="0" rIns="0" bIns="0" rtlCol="0" anchor="t"/>
          <a:lstStyle/>
          <a:p>
            <a:pPr algn="l" indent="0" marL="0">
              <a:lnSpc>
                <a:spcPts val="3300"/>
              </a:lnSpc>
              <a:buNone/>
            </a:pPr>
            <a:endParaRPr lang="en-US" sz="2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2025-08-17T10:20:17Z</dcterms:created>
  <dcterms:modified xsi:type="dcterms:W3CDTF">2025-08-17T10:20:17Z</dcterms:modified>
</cp:coreProperties>
</file>